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6" r:id="rId6"/>
    <p:sldId id="267" r:id="rId7"/>
    <p:sldId id="278" r:id="rId8"/>
    <p:sldId id="279" r:id="rId9"/>
    <p:sldId id="280" r:id="rId10"/>
    <p:sldId id="276" r:id="rId11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611292-0552-4A6F-B08C-436C18EC137F}" v="136" dt="2024-12-06T18:10:27.626"/>
    <p1510:client id="{EF12D96D-B76F-4514-A39A-B8E625222908}" v="431" dt="2024-12-06T17:43:02.277"/>
  </p1510:revLst>
</p1510:revInfo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4598" autoAdjust="0"/>
  </p:normalViewPr>
  <p:slideViewPr>
    <p:cSldViewPr snapToGrid="0">
      <p:cViewPr varScale="1">
        <p:scale>
          <a:sx n="105" d="100"/>
          <a:sy n="105" d="100"/>
        </p:scale>
        <p:origin x="138" y="4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5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C790F3-BE40-4302-9711-E3B86352FF97}" type="datetime1">
              <a:rPr lang="fr-FR" smtClean="0"/>
              <a:t>06/12/2024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DE7DFA-63CC-4ED7-B30E-ACF88B4B89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95A358-DB16-4347-A82E-DBF42DBEE2E2}" type="datetime1">
              <a:rPr lang="fr-FR" smtClean="0"/>
              <a:pPr/>
              <a:t>06/12/2024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8C5307-140F-447F-BCBA-BB92E3A2906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2869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907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08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1776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7001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4445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8C5307-140F-447F-BCBA-BB92E3A2906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369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18" name="Espace réservé d’image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dirty="0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fr-FR" noProof="0"/>
              <a:t>Cliquez pour ajouter du contenu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>
                <a:solidFill>
                  <a:prstClr val="black"/>
                </a:solidFill>
              </a:rPr>
              <a:t>Titre de la présentation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2" name="Espace réservé du texte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4" name="Espace réservé du texte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Titre de la présentation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8" name="Espace réservé du texte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4" name="Espace réservé du texte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Espace réservé du texte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0" name="Espace réservé du texte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Espace réservé du pied de page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Titre de la présentation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ésum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6B926107-51B9-44DD-8581-AA5E8B60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8" y="484494"/>
            <a:ext cx="5800867" cy="1569493"/>
          </a:xfrm>
        </p:spPr>
        <p:txBody>
          <a:bodyPr rtlCol="0" anchor="b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D144A4B-34B7-47EC-888B-0D207600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156346"/>
            <a:ext cx="5800866" cy="3963937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rtl="0"/>
            <a:endParaRPr lang="fr-FR" noProof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C6A9B852-DA3F-4566-BDEB-F1F69334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877423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Titre de la présentation</a:t>
            </a:r>
          </a:p>
        </p:txBody>
      </p:sp>
      <p:sp>
        <p:nvSpPr>
          <p:cNvPr id="17" name="Espace réservé d’image 12">
            <a:extLst>
              <a:ext uri="{FF2B5EF4-FFF2-40B4-BE49-F238E27FC236}">
                <a16:creationId xmlns:a16="http://schemas.microsoft.com/office/drawing/2014/main" id="{116EBB24-A127-412B-99DB-A7FBCA68A2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00838" y="665163"/>
            <a:ext cx="2214562" cy="2513012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8" name="Espace réservé d’image 12">
            <a:extLst>
              <a:ext uri="{FF2B5EF4-FFF2-40B4-BE49-F238E27FC236}">
                <a16:creationId xmlns:a16="http://schemas.microsoft.com/office/drawing/2014/main" id="{63CCB0A6-D7F6-4C78-B6C0-A045E3B25B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9737" y="665579"/>
            <a:ext cx="2214562" cy="2513012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9" name="Espace réservé d’image 12">
            <a:extLst>
              <a:ext uri="{FF2B5EF4-FFF2-40B4-BE49-F238E27FC236}">
                <a16:creationId xmlns:a16="http://schemas.microsoft.com/office/drawing/2014/main" id="{F3038A14-3DB7-4BDC-A247-674224BFB8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00854" y="3607271"/>
            <a:ext cx="2214562" cy="2513012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20" name="Espace réservé d’image 12">
            <a:extLst>
              <a:ext uri="{FF2B5EF4-FFF2-40B4-BE49-F238E27FC236}">
                <a16:creationId xmlns:a16="http://schemas.microsoft.com/office/drawing/2014/main" id="{59BCC1BB-4299-409F-9215-B3A4ECAB523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24845" y="3607271"/>
            <a:ext cx="2214562" cy="2513012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7FB415D6-2F2D-46E2-94AF-1F3BE10F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FEC8DC3B-1AAD-429C-A1EA-FAEE9D88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F39FF-F5CB-4ACA-9B46-4CCF89ECA75F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162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52F41C-45C5-4E09-A91A-8F4AE80B0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re 6">
            <a:extLst>
              <a:ext uri="{FF2B5EF4-FFF2-40B4-BE49-F238E27FC236}">
                <a16:creationId xmlns:a16="http://schemas.microsoft.com/office/drawing/2014/main" id="{DA9EBEF3-E8A8-4C5C-B6D9-B322242D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fr-FR" sz="5400" noProof="0"/>
          </a:p>
        </p:txBody>
      </p:sp>
      <p:sp>
        <p:nvSpPr>
          <p:cNvPr id="11" name="Sous-titre 7">
            <a:extLst>
              <a:ext uri="{FF2B5EF4-FFF2-40B4-BE49-F238E27FC236}">
                <a16:creationId xmlns:a16="http://schemas.microsoft.com/office/drawing/2014/main" id="{6A90C83B-4674-4CF1-9CD4-78C3B7CD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rtl="0"/>
            <a:endParaRPr lang="fr-FR" noProof="0">
              <a:solidFill>
                <a:schemeClr val="accent1"/>
              </a:solidFill>
            </a:endParaRPr>
          </a:p>
        </p:txBody>
      </p:sp>
      <p:sp>
        <p:nvSpPr>
          <p:cNvPr id="19" name="Espace réservé d’image 17">
            <a:extLst>
              <a:ext uri="{FF2B5EF4-FFF2-40B4-BE49-F238E27FC236}">
                <a16:creationId xmlns:a16="http://schemas.microsoft.com/office/drawing/2014/main" id="{1894E094-44B9-4024-A43A-438DEB225D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323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9BCFB5F5-AD25-4F9C-8AE7-E0E891F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23" name="Espace réservé d’image 20">
            <a:extLst>
              <a:ext uri="{FF2B5EF4-FFF2-40B4-BE49-F238E27FC236}">
                <a16:creationId xmlns:a16="http://schemas.microsoft.com/office/drawing/2014/main" id="{919568B3-FE67-4E6E-BA92-FEF29CBFE1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4532313"/>
            <a:ext cx="3048000" cy="2325687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D87D4A75-1737-4D5B-A386-9FE32D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244D815C-8BF3-4ECF-A945-A2A7C2983AF9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3467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rtlCol="0"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endParaRPr lang="fr-FR" noProof="0" dirty="0">
              <a:solidFill>
                <a:srgbClr val="FFFFFF"/>
              </a:solidFill>
            </a:endParaRPr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Titre de la présentation</a:t>
            </a:r>
          </a:p>
        </p:txBody>
      </p:sp>
      <p:sp>
        <p:nvSpPr>
          <p:cNvPr id="19" name="Espace réservé d’image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dirty="0"/>
              <a:t>Cliquez pour ajouter une photo</a:t>
            </a:r>
          </a:p>
        </p:txBody>
      </p:sp>
      <p:sp>
        <p:nvSpPr>
          <p:cNvPr id="20" name="Espace réservé d’image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dirty="0"/>
              <a:t>Cliquez pour ajouter une photo</a:t>
            </a:r>
          </a:p>
        </p:txBody>
      </p:sp>
      <p:sp>
        <p:nvSpPr>
          <p:cNvPr id="24" name="Espace réservé du texte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 rtl="0"/>
            <a:r>
              <a:rPr lang="fr-FR" noProof="0" dirty="0"/>
              <a:t>Cliquer pour ajouter du texte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 rtlCol="0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endParaRPr lang="fr-FR" noProof="0">
              <a:solidFill>
                <a:srgbClr val="FFFFFF"/>
              </a:solidFill>
            </a:endParaRPr>
          </a:p>
        </p:txBody>
      </p:sp>
      <p:sp>
        <p:nvSpPr>
          <p:cNvPr id="12" name="Espace réservé d’image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Titre de la présentation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rtl="0"/>
            <a:endParaRPr lang="fr-FR" noProof="0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 rtlCol="0"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endParaRPr lang="fr-FR" sz="6000" noProof="0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16" name="Espace réservé d’image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 rtlCol="0"/>
          <a:lstStyle>
            <a:lvl1pPr marL="0" indent="0" algn="l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4" name="Espace réservé d’image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7" name="Espace réservé d’image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du texte</a:t>
            </a:r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fr-FR" noProof="0"/>
              <a:t>Titre de la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fr-FR" noProof="0"/>
              <a:t>Cliquez pour ajouter du contenu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du texte</a:t>
            </a:r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fr-FR" noProof="0"/>
              <a:t>Titre de la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fr-FR" noProof="0"/>
              <a:t>Cliquez pour ajouter du contenu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’image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 rtlCol="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 rtl="0"/>
            <a:endParaRPr lang="fr-FR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rtlCol="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 rtl="0"/>
            <a:endParaRPr lang="fr-FR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Espace réservé du pied de page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fr-FR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Titre de la présentation</a:t>
            </a:r>
          </a:p>
        </p:txBody>
      </p:sp>
      <p:sp>
        <p:nvSpPr>
          <p:cNvPr id="20" name="Espace réservé de la date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fr-FR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Espace réservé du numéro de diapositive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fld id="{CD6D940D-6D44-4DF9-9322-B4B11F7EDCD0}" type="slidenum">
              <a:rPr lang="fr-FR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 rtl="0">
                <a:defRPr/>
              </a:pPr>
              <a:t>‹N°›</a:t>
            </a:fld>
            <a:endParaRPr lang="fr-FR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fr-FR" noProof="0"/>
              <a:t>Cliquez pour ajouter du contenu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>
                <a:solidFill>
                  <a:prstClr val="black"/>
                </a:solidFill>
              </a:rPr>
              <a:t>Titre de la présentation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>
                <a:solidFill>
                  <a:prstClr val="black"/>
                </a:solidFill>
              </a:rPr>
              <a:t>Titre de la présentation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Espace réservé d’image 23">
            <a:extLst>
              <a:ext uri="{FF2B5EF4-FFF2-40B4-BE49-F238E27FC236}">
                <a16:creationId xmlns:a16="http://schemas.microsoft.com/office/drawing/2014/main" id="{43D59024-D21F-46A9-B65B-C9166E4E30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083" y="2339390"/>
            <a:ext cx="2075688" cy="2075688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1" name="Espace réservé d’image 23">
            <a:extLst>
              <a:ext uri="{FF2B5EF4-FFF2-40B4-BE49-F238E27FC236}">
                <a16:creationId xmlns:a16="http://schemas.microsoft.com/office/drawing/2014/main" id="{C929A99D-6C0C-468B-854A-FF1CC91260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20384" y="2339390"/>
            <a:ext cx="2075688" cy="2075688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2" name="Espace réservé d’image 23">
            <a:extLst>
              <a:ext uri="{FF2B5EF4-FFF2-40B4-BE49-F238E27FC236}">
                <a16:creationId xmlns:a16="http://schemas.microsoft.com/office/drawing/2014/main" id="{60F12D74-CCEB-4CE6-A979-072265047F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94685" y="2339390"/>
            <a:ext cx="2075688" cy="2075688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3" name="Espace réservé d’image 23">
            <a:extLst>
              <a:ext uri="{FF2B5EF4-FFF2-40B4-BE49-F238E27FC236}">
                <a16:creationId xmlns:a16="http://schemas.microsoft.com/office/drawing/2014/main" id="{6A481ED4-1444-4E48-A31E-B2624CF53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70228" y="2339390"/>
            <a:ext cx="2075688" cy="2075688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4" name="Espace réservé du texte 28">
            <a:extLst>
              <a:ext uri="{FF2B5EF4-FFF2-40B4-BE49-F238E27FC236}">
                <a16:creationId xmlns:a16="http://schemas.microsoft.com/office/drawing/2014/main" id="{1FCF4CD5-BF81-4AEB-BE4A-D07274F66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6083" y="4628543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5" name="Espace réservé du texte 28">
            <a:extLst>
              <a:ext uri="{FF2B5EF4-FFF2-40B4-BE49-F238E27FC236}">
                <a16:creationId xmlns:a16="http://schemas.microsoft.com/office/drawing/2014/main" id="{68146790-CD56-4671-AD13-89B30FAF55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6083" y="4934031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6" name="Espace réservé du texte 28">
            <a:extLst>
              <a:ext uri="{FF2B5EF4-FFF2-40B4-BE49-F238E27FC236}">
                <a16:creationId xmlns:a16="http://schemas.microsoft.com/office/drawing/2014/main" id="{305877BA-4DF5-499D-9288-3956FC9B1B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20384" y="4628543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7" name="Espace réservé du texte 28">
            <a:extLst>
              <a:ext uri="{FF2B5EF4-FFF2-40B4-BE49-F238E27FC236}">
                <a16:creationId xmlns:a16="http://schemas.microsoft.com/office/drawing/2014/main" id="{22E6E064-1B6D-455F-98A9-1A851E3FE1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20384" y="4934031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8" name="Espace réservé du texte 28">
            <a:extLst>
              <a:ext uri="{FF2B5EF4-FFF2-40B4-BE49-F238E27FC236}">
                <a16:creationId xmlns:a16="http://schemas.microsoft.com/office/drawing/2014/main" id="{76F0A93D-9B44-4CF6-87AF-4B5200AF2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4685" y="4628543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9" name="Espace réservé du texte 28">
            <a:extLst>
              <a:ext uri="{FF2B5EF4-FFF2-40B4-BE49-F238E27FC236}">
                <a16:creationId xmlns:a16="http://schemas.microsoft.com/office/drawing/2014/main" id="{550B9205-0F01-47B9-9C79-42EB1E22C9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4685" y="4934031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20" name="Espace réservé du texte 28">
            <a:extLst>
              <a:ext uri="{FF2B5EF4-FFF2-40B4-BE49-F238E27FC236}">
                <a16:creationId xmlns:a16="http://schemas.microsoft.com/office/drawing/2014/main" id="{8FC1F3E1-C69F-4835-A5CD-929BD175AF1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70228" y="4628543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1" name="Espace réservé du texte 28">
            <a:extLst>
              <a:ext uri="{FF2B5EF4-FFF2-40B4-BE49-F238E27FC236}">
                <a16:creationId xmlns:a16="http://schemas.microsoft.com/office/drawing/2014/main" id="{457972FF-3484-4C00-A636-0F208F816C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70228" y="4934031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8736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fld id="{0D4885A8-DDA8-4FCF-AB25-DA8F78EC7557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86" r:id="rId9"/>
    <p:sldLayoutId id="2147483657" r:id="rId10"/>
    <p:sldLayoutId id="2147483658" r:id="rId11"/>
    <p:sldLayoutId id="2147483659" r:id="rId12"/>
    <p:sldLayoutId id="2147483672" r:id="rId13"/>
    <p:sldLayoutId id="214748368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1922864"/>
            <a:ext cx="6815446" cy="1805307"/>
          </a:xfrm>
        </p:spPr>
        <p:txBody>
          <a:bodyPr rtlCol="0">
            <a:normAutofit fontScale="90000"/>
          </a:bodyPr>
          <a:lstStyle/>
          <a:p>
            <a:r>
              <a:rPr lang="fr-FR" sz="4400" b="0" dirty="0">
                <a:ea typeface="+mj-lt"/>
                <a:cs typeface="+mj-lt"/>
              </a:rPr>
              <a:t>Gestion de l'alerte SMB scan </a:t>
            </a:r>
            <a:r>
              <a:rPr lang="fr-FR" sz="4400" b="0" dirty="0" err="1">
                <a:ea typeface="+mj-lt"/>
                <a:cs typeface="+mj-lt"/>
              </a:rPr>
              <a:t>detected</a:t>
            </a:r>
            <a:r>
              <a:rPr lang="fr-FR" sz="4400" b="0" dirty="0">
                <a:ea typeface="+mj-lt"/>
                <a:cs typeface="+mj-lt"/>
              </a:rPr>
              <a:t>  :</a:t>
            </a:r>
            <a:br>
              <a:rPr lang="fr-FR" sz="4400" b="0" dirty="0">
                <a:ea typeface="+mj-lt"/>
                <a:cs typeface="+mj-lt"/>
              </a:rPr>
            </a:br>
            <a:r>
              <a:rPr lang="fr-FR" sz="4400" b="0" dirty="0">
                <a:ea typeface="+mj-lt"/>
                <a:cs typeface="+mj-lt"/>
              </a:rPr>
              <a:t> </a:t>
            </a:r>
            <a:br>
              <a:rPr lang="fr-FR" sz="4400" b="0" dirty="0">
                <a:ea typeface="+mj-lt"/>
                <a:cs typeface="+mj-lt"/>
              </a:rPr>
            </a:br>
            <a:r>
              <a:rPr lang="fr-FR" sz="3600" b="0" dirty="0">
                <a:ea typeface="+mj-lt"/>
                <a:cs typeface="+mj-lt"/>
              </a:rPr>
              <a:t>- Investigation</a:t>
            </a:r>
            <a:br>
              <a:rPr lang="fr-FR" sz="3600" b="0" dirty="0">
                <a:ea typeface="+mj-lt"/>
                <a:cs typeface="+mj-lt"/>
              </a:rPr>
            </a:br>
            <a:r>
              <a:rPr lang="fr-FR" sz="3600" b="0" dirty="0">
                <a:ea typeface="+mj-lt"/>
                <a:cs typeface="+mj-lt"/>
              </a:rPr>
              <a:t>- Analyse </a:t>
            </a:r>
            <a:br>
              <a:rPr lang="fr-FR" sz="3600" b="0" dirty="0">
                <a:ea typeface="+mj-lt"/>
                <a:cs typeface="+mj-lt"/>
              </a:rPr>
            </a:br>
            <a:r>
              <a:rPr lang="fr-FR" sz="3600" b="0" dirty="0">
                <a:ea typeface="+mj-lt"/>
                <a:cs typeface="+mj-lt"/>
              </a:rPr>
              <a:t>- plan d'action</a:t>
            </a:r>
            <a:br>
              <a:rPr lang="fr-FR" sz="3600" b="0" dirty="0">
                <a:ea typeface="+mj-lt"/>
                <a:cs typeface="+mj-lt"/>
              </a:rPr>
            </a:br>
            <a:endParaRPr lang="fr-FR" sz="3600" b="0"/>
          </a:p>
        </p:txBody>
      </p:sp>
      <p:pic>
        <p:nvPicPr>
          <p:cNvPr id="5" name="Espace réservé d’image 4" descr="Image contenant la montagne, le ciel, l’extérieur, la nature, le lever du soleil ">
            <a:extLst>
              <a:ext uri="{FF2B5EF4-FFF2-40B4-BE49-F238E27FC236}">
                <a16:creationId xmlns:a16="http://schemas.microsoft.com/office/drawing/2014/main" id="{A33E67C0-6C95-48DB-97CC-8CE8D36C05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3533" y="0"/>
            <a:ext cx="4082983" cy="6858000"/>
          </a:xfrm>
        </p:spPr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36" y="2805362"/>
            <a:ext cx="3649036" cy="1023958"/>
          </a:xfrm>
        </p:spPr>
        <p:txBody>
          <a:bodyPr rtlCol="0">
            <a:normAutofit/>
          </a:bodyPr>
          <a:lstStyle/>
          <a:p>
            <a:r>
              <a:rPr lang="fr-FR" b="0" dirty="0"/>
              <a:t>Introduction</a:t>
            </a:r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6DB8AAF6-0D0C-4F4F-A10E-6A66E4A7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270490"/>
            <a:ext cx="3749040" cy="139746"/>
          </a:xfrm>
        </p:spPr>
        <p:txBody>
          <a:bodyPr rtlCol="0"/>
          <a:lstStyle/>
          <a:p>
            <a:r>
              <a:rPr lang="fr-FR" sz="1400" dirty="0"/>
              <a:t>Intro</a:t>
            </a:r>
          </a:p>
        </p:txBody>
      </p:sp>
      <p:pic>
        <p:nvPicPr>
          <p:cNvPr id="5" name="Espace réservé d’image 4" descr="Une personne debout sur une roche">
            <a:extLst>
              <a:ext uri="{FF2B5EF4-FFF2-40B4-BE49-F238E27FC236}">
                <a16:creationId xmlns:a16="http://schemas.microsoft.com/office/drawing/2014/main" id="{633DBDDF-94F3-4001-919E-B56D62CE7A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6700" y="0"/>
            <a:ext cx="4038600" cy="3429000"/>
          </a:xfrm>
        </p:spPr>
      </p:pic>
      <p:pic>
        <p:nvPicPr>
          <p:cNvPr id="44" name="Espace réservé d’image 43" descr="Image contenant la montagne, le ciel, la nature, l’extérieur">
            <a:extLst>
              <a:ext uri="{FF2B5EF4-FFF2-40B4-BE49-F238E27FC236}">
                <a16:creationId xmlns:a16="http://schemas.microsoft.com/office/drawing/2014/main" id="{73DD8BED-FB17-4ABE-9B18-B6DDA81A0E0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9189" y="0"/>
            <a:ext cx="8122812" cy="3429000"/>
          </a:xfrm>
        </p:spPr>
      </p:pic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87F2C169-25EA-4609-BC8A-BCA7C433E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64100" y="4142257"/>
            <a:ext cx="6599238" cy="19955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i="1" dirty="0">
                <a:ea typeface="+mn-lt"/>
                <a:cs typeface="+mn-lt"/>
              </a:rPr>
              <a:t>Cette alerte signale un balayage réseau ciblant le protocole SMB via le port 445, ce qui pourrait indiquer une tentative de découverte de services vulnérables sur le réseau interne.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244D815C-8BF3-4ECF-A945-A2A7C2983AF9}" type="slidenum">
              <a:rPr lang="fr-FR" smtClean="0"/>
              <a:pPr lvl="0" rtl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634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045" y="1062729"/>
            <a:ext cx="5713655" cy="524680"/>
          </a:xfrm>
        </p:spPr>
        <p:txBody>
          <a:bodyPr rtlCol="0">
            <a:normAutofit fontScale="90000"/>
          </a:bodyPr>
          <a:lstStyle/>
          <a:p>
            <a:r>
              <a:rPr lang="fr-FR" sz="3200" dirty="0"/>
              <a:t>Investigation</a:t>
            </a:r>
          </a:p>
        </p:txBody>
      </p:sp>
      <p:pic>
        <p:nvPicPr>
          <p:cNvPr id="8" name="Espace réservé d’image 7" descr="Une image contenant capture d’écran, Appareils électroniques, texte, écran d’ordinateur&#10;&#10;Description générée automatiquement">
            <a:extLst>
              <a:ext uri="{FF2B5EF4-FFF2-40B4-BE49-F238E27FC236}">
                <a16:creationId xmlns:a16="http://schemas.microsoft.com/office/drawing/2014/main" id="{7B7F6341-D9BE-4D3C-92A1-37FAA11DE6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0" y="2275965"/>
            <a:ext cx="5009499" cy="4581184"/>
          </a:xfr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r>
              <a:rPr lang="fr-FR" dirty="0"/>
              <a:t>Détails investigation</a:t>
            </a: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8874" y="2469891"/>
            <a:ext cx="6779942" cy="425027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fr-FR" sz="1800" b="1" dirty="0">
                <a:ea typeface="+mn-lt"/>
                <a:cs typeface="+mn-lt"/>
              </a:rPr>
              <a:t>Résumé de l'alerte :</a:t>
            </a:r>
            <a:endParaRPr lang="fr-FR" sz="18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1600" dirty="0">
                <a:ea typeface="+mn-lt"/>
                <a:cs typeface="+mn-lt"/>
              </a:rPr>
              <a:t>Type : Balayage réseau SMB détecté par le firewall.</a:t>
            </a:r>
            <a:endParaRPr lang="fr-FR" sz="1600"/>
          </a:p>
          <a:p>
            <a:pPr marL="285750" indent="-285750">
              <a:buFont typeface="Arial"/>
              <a:buChar char="•"/>
            </a:pPr>
            <a:r>
              <a:rPr lang="fr-FR" sz="1600" dirty="0">
                <a:ea typeface="+mn-lt"/>
                <a:cs typeface="+mn-lt"/>
              </a:rPr>
              <a:t>Date : 01/04/2023, 18:00.</a:t>
            </a:r>
            <a:endParaRPr lang="fr-FR" sz="1600"/>
          </a:p>
          <a:p>
            <a:pPr marL="285750" indent="-285750">
              <a:buFont typeface="Arial"/>
              <a:buChar char="•"/>
            </a:pPr>
            <a:r>
              <a:rPr lang="fr-FR" sz="1600" dirty="0">
                <a:ea typeface="+mn-lt"/>
                <a:cs typeface="+mn-lt"/>
              </a:rPr>
              <a:t>Source </a:t>
            </a:r>
            <a:r>
              <a:rPr lang="fr-FR" sz="1600" err="1">
                <a:ea typeface="+mn-lt"/>
                <a:cs typeface="+mn-lt"/>
              </a:rPr>
              <a:t>IPs</a:t>
            </a:r>
            <a:r>
              <a:rPr lang="fr-FR" sz="1600" dirty="0">
                <a:ea typeface="+mn-lt"/>
                <a:cs typeface="+mn-lt"/>
              </a:rPr>
              <a:t> suspectes :</a:t>
            </a:r>
          </a:p>
          <a:p>
            <a:r>
              <a:rPr lang="fr-FR" sz="1600" dirty="0">
                <a:ea typeface="+mn-lt"/>
                <a:cs typeface="+mn-lt"/>
              </a:rPr>
              <a:t>  10.11.2.198, 10.11.2.92, 10.11.2.53, 10.11.2.71, 10.11.2.159, 10.11.2.247.</a:t>
            </a:r>
          </a:p>
          <a:p>
            <a:r>
              <a:rPr lang="fr-FR" sz="1800" b="1" dirty="0">
                <a:ea typeface="+mn-lt"/>
                <a:cs typeface="+mn-lt"/>
              </a:rPr>
              <a:t>Machines utilisateur impliquées :</a:t>
            </a:r>
          </a:p>
          <a:p>
            <a:pPr marL="285750" indent="-285750">
              <a:buChar char="•"/>
            </a:pPr>
            <a:r>
              <a:rPr lang="fr-FR" sz="1600" dirty="0">
                <a:ea typeface="+mn-lt"/>
                <a:cs typeface="+mn-lt"/>
              </a:rPr>
              <a:t> 10.10.1.135, 10.10.3.74.</a:t>
            </a:r>
          </a:p>
          <a:p>
            <a:pPr marL="285750" indent="-285750">
              <a:buFont typeface="Arial"/>
              <a:buChar char="•"/>
            </a:pPr>
            <a:r>
              <a:rPr lang="fr-FR" sz="1600" dirty="0">
                <a:ea typeface="+mn-lt"/>
                <a:cs typeface="+mn-lt"/>
              </a:rPr>
              <a:t>Port visé : 445 (SMB).</a:t>
            </a:r>
            <a:endParaRPr lang="fr-FR" sz="1600" dirty="0"/>
          </a:p>
          <a:p>
            <a:r>
              <a:rPr lang="fr-FR" sz="1800" b="1" dirty="0">
                <a:ea typeface="+mn-lt"/>
                <a:cs typeface="+mn-lt"/>
              </a:rPr>
              <a:t>Indicateurs de compromission :</a:t>
            </a:r>
            <a:endParaRPr lang="fr-FR" sz="1800" dirty="0"/>
          </a:p>
          <a:p>
            <a:pPr marL="285750" indent="-285750">
              <a:buFont typeface="Arial"/>
              <a:buChar char="•"/>
            </a:pPr>
            <a:r>
              <a:rPr lang="fr-FR" sz="1600" dirty="0">
                <a:ea typeface="+mn-lt"/>
                <a:cs typeface="+mn-lt"/>
              </a:rPr>
              <a:t>Activités inhabituelles provenant d’</a:t>
            </a:r>
            <a:r>
              <a:rPr lang="fr-FR" sz="1600" dirty="0" err="1">
                <a:ea typeface="+mn-lt"/>
                <a:cs typeface="+mn-lt"/>
              </a:rPr>
              <a:t>IPs</a:t>
            </a:r>
            <a:r>
              <a:rPr lang="fr-FR" sz="1600" dirty="0">
                <a:ea typeface="+mn-lt"/>
                <a:cs typeface="+mn-lt"/>
              </a:rPr>
              <a:t> administratives ou utilisateur.</a:t>
            </a:r>
          </a:p>
          <a:p>
            <a:pPr marL="285750" indent="-285750">
              <a:buFont typeface="Arial"/>
              <a:buChar char="•"/>
            </a:pPr>
            <a:r>
              <a:rPr lang="fr-FR" sz="1600" dirty="0">
                <a:ea typeface="+mn-lt"/>
                <a:cs typeface="+mn-lt"/>
              </a:rPr>
              <a:t>Tentatives répétées de connexion au port SMB sur plusieurs plages IP.</a:t>
            </a:r>
          </a:p>
          <a:p>
            <a:endParaRPr lang="fr-FR" sz="2000" b="1" dirty="0"/>
          </a:p>
          <a:p>
            <a:pPr marL="285750" indent="-285750">
              <a:buFont typeface="Arial"/>
              <a:buChar char="•"/>
            </a:pPr>
            <a:endParaRPr lang="fr-FR" b="1" dirty="0">
              <a:ea typeface="+mn-lt"/>
              <a:cs typeface="+mn-lt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244D815C-8BF3-4ECF-A945-A2A7C2983AF9}" type="slidenum">
              <a:rPr lang="fr-FR" smtClean="0"/>
              <a:pPr lvl="0" rtl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214" y="848081"/>
            <a:ext cx="5359486" cy="685666"/>
          </a:xfrm>
        </p:spPr>
        <p:txBody>
          <a:bodyPr rtlCol="0">
            <a:normAutofit/>
          </a:bodyPr>
          <a:lstStyle/>
          <a:p>
            <a:r>
              <a:rPr lang="fr-FR" sz="2800" dirty="0"/>
              <a:t>Analyse</a:t>
            </a:r>
          </a:p>
        </p:txBody>
      </p:sp>
      <p:pic>
        <p:nvPicPr>
          <p:cNvPr id="8" name="Espace réservé d’image 7" descr="Une image contenant capture d’écran, Appareils électroniques, personne, Compositing numérique&#10;&#10;Description générée automatiquement">
            <a:extLst>
              <a:ext uri="{FF2B5EF4-FFF2-40B4-BE49-F238E27FC236}">
                <a16:creationId xmlns:a16="http://schemas.microsoft.com/office/drawing/2014/main" id="{7B7F6341-D9BE-4D3C-92A1-37FAA11DE6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0" y="2265079"/>
            <a:ext cx="5372100" cy="4592071"/>
          </a:xfr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r>
              <a:rPr lang="fr-FR" dirty="0"/>
              <a:t>Cheminement de l'attaque et impact</a:t>
            </a: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15" y="2416229"/>
            <a:ext cx="6500902" cy="4303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1600" b="1" dirty="0">
                <a:ea typeface="+mn-lt"/>
                <a:cs typeface="+mn-lt"/>
              </a:rPr>
              <a:t>Scénario d'attaque potentiel :</a:t>
            </a:r>
            <a:endParaRPr lang="fr-FR" sz="16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1600" b="1" dirty="0">
                <a:ea typeface="+mn-lt"/>
                <a:cs typeface="+mn-lt"/>
              </a:rPr>
              <a:t>Reconnaissance :</a:t>
            </a:r>
            <a:r>
              <a:rPr lang="fr-FR" sz="1600" dirty="0">
                <a:ea typeface="+mn-lt"/>
                <a:cs typeface="+mn-lt"/>
              </a:rPr>
              <a:t> Balayage des services SMB pour détecter des points faibles.</a:t>
            </a:r>
            <a:endParaRPr lang="fr-FR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1600" b="1" dirty="0">
                <a:ea typeface="+mn-lt"/>
                <a:cs typeface="+mn-lt"/>
              </a:rPr>
              <a:t>Compromission :</a:t>
            </a:r>
            <a:r>
              <a:rPr lang="fr-FR" sz="1600" dirty="0">
                <a:ea typeface="+mn-lt"/>
                <a:cs typeface="+mn-lt"/>
              </a:rPr>
              <a:t> Exécution possible de scripts malveillants depuis des machines utilisateurs.</a:t>
            </a:r>
            <a:endParaRPr lang="fr-FR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1600" b="1" dirty="0">
                <a:ea typeface="+mn-lt"/>
                <a:cs typeface="+mn-lt"/>
              </a:rPr>
              <a:t>Propagation :</a:t>
            </a:r>
            <a:r>
              <a:rPr lang="fr-FR" sz="1600" dirty="0">
                <a:ea typeface="+mn-lt"/>
                <a:cs typeface="+mn-lt"/>
              </a:rPr>
              <a:t> Utilisation d’une vulnérabilité SMB pour se propager.</a:t>
            </a:r>
            <a:endParaRPr lang="fr-FR" dirty="0">
              <a:ea typeface="+mn-lt"/>
              <a:cs typeface="+mn-lt"/>
            </a:endParaRPr>
          </a:p>
          <a:p>
            <a:r>
              <a:rPr lang="fr-FR" sz="1600" b="1" dirty="0">
                <a:ea typeface="+mn-lt"/>
                <a:cs typeface="+mn-lt"/>
              </a:rPr>
              <a:t>Impact identifié :</a:t>
            </a:r>
            <a:endParaRPr lang="fr-FR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1600" dirty="0">
                <a:ea typeface="+mn-lt"/>
                <a:cs typeface="+mn-lt"/>
              </a:rPr>
              <a:t>Risque de compromission des serveurs critiques et de propagation latérale dans le réseau interne.</a:t>
            </a:r>
            <a:endParaRPr lang="fr-FR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1600" dirty="0">
                <a:ea typeface="+mn-lt"/>
                <a:cs typeface="+mn-lt"/>
              </a:rPr>
              <a:t>Potentiel accès non autorisé aux ressources SMB partagées.</a:t>
            </a:r>
            <a:endParaRPr lang="fr-FR" dirty="0">
              <a:ea typeface="+mn-lt"/>
              <a:cs typeface="+mn-lt"/>
            </a:endParaRPr>
          </a:p>
          <a:p>
            <a:r>
              <a:rPr lang="fr-FR" sz="1600" i="1" dirty="0">
                <a:ea typeface="+mn-lt"/>
                <a:cs typeface="+mn-lt"/>
              </a:rPr>
              <a:t>.</a:t>
            </a:r>
            <a:endParaRPr lang="fr-FR" sz="20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ea typeface="+mn-lt"/>
              <a:cs typeface="+mn-lt"/>
            </a:endParaRPr>
          </a:p>
          <a:p>
            <a:endParaRPr lang="fr-FR" sz="2000" b="1" dirty="0"/>
          </a:p>
          <a:p>
            <a:pPr marL="285750" indent="-285750">
              <a:buFont typeface="Arial"/>
              <a:buChar char="•"/>
            </a:pPr>
            <a:endParaRPr lang="fr-FR" b="1" dirty="0">
              <a:ea typeface="+mn-lt"/>
              <a:cs typeface="+mn-lt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244D815C-8BF3-4ECF-A945-A2A7C2983AF9}" type="slidenum">
              <a:rPr lang="fr-FR" smtClean="0"/>
              <a:pPr lvl="0" rtl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882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89" y="848081"/>
            <a:ext cx="5831711" cy="685666"/>
          </a:xfrm>
        </p:spPr>
        <p:txBody>
          <a:bodyPr rtlCol="0">
            <a:normAutofit/>
          </a:bodyPr>
          <a:lstStyle/>
          <a:p>
            <a:r>
              <a:rPr lang="fr-FR" sz="2800" dirty="0"/>
              <a:t>Plan d'action</a:t>
            </a:r>
          </a:p>
        </p:txBody>
      </p:sp>
      <p:pic>
        <p:nvPicPr>
          <p:cNvPr id="8" name="Espace réservé d’image 7" descr="Deux collègues réalisant un tableau de planification à l’aide de notes autocollantes">
            <a:extLst>
              <a:ext uri="{FF2B5EF4-FFF2-40B4-BE49-F238E27FC236}">
                <a16:creationId xmlns:a16="http://schemas.microsoft.com/office/drawing/2014/main" id="{7B7F6341-D9BE-4D3C-92A1-37FAA11DE6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1391" y="2274842"/>
            <a:ext cx="4645953" cy="4583583"/>
          </a:xfr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r>
              <a:rPr lang="fr-FR" dirty="0"/>
              <a:t>Plan d'endiguement</a:t>
            </a: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0057" y="2480623"/>
            <a:ext cx="7348760" cy="4239542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fr-FR" b="1" dirty="0">
                <a:ea typeface="+mn-lt"/>
                <a:cs typeface="+mn-lt"/>
              </a:rPr>
              <a:t>Contenir :</a:t>
            </a:r>
            <a:endParaRPr lang="fr-FR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2000" dirty="0">
                <a:ea typeface="+mn-lt"/>
                <a:cs typeface="+mn-lt"/>
              </a:rPr>
              <a:t>Bloquer les </a:t>
            </a:r>
            <a:r>
              <a:rPr lang="fr-FR" sz="2000" dirty="0" err="1">
                <a:ea typeface="+mn-lt"/>
                <a:cs typeface="+mn-lt"/>
              </a:rPr>
              <a:t>IPs</a:t>
            </a:r>
            <a:r>
              <a:rPr lang="fr-FR" sz="2000" dirty="0">
                <a:ea typeface="+mn-lt"/>
                <a:cs typeface="+mn-lt"/>
              </a:rPr>
              <a:t> suspectes :</a:t>
            </a:r>
          </a:p>
          <a:p>
            <a:r>
              <a:rPr lang="fr-FR" sz="2000" dirty="0">
                <a:ea typeface="+mn-lt"/>
                <a:cs typeface="+mn-lt"/>
              </a:rPr>
              <a:t>      10.11.2.198, 10.11.2.92, 10.11.2.53, 10.11.2.71, 10.11.2.159, 10.11.2.247, </a:t>
            </a:r>
          </a:p>
          <a:p>
            <a:r>
              <a:rPr lang="fr-FR" sz="2000" dirty="0">
                <a:ea typeface="+mn-lt"/>
                <a:cs typeface="+mn-lt"/>
              </a:rPr>
              <a:t>   10.10.1.135, 10.10.3.74.</a:t>
            </a: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sz="2000" dirty="0">
                <a:ea typeface="+mn-lt"/>
                <a:cs typeface="+mn-lt"/>
              </a:rPr>
              <a:t>Restreindre l’accès au port 445 sur les firewalls pour limiter les connexions SMB non autorisées.</a:t>
            </a:r>
          </a:p>
          <a:p>
            <a:r>
              <a:rPr lang="fr-FR" b="1" dirty="0">
                <a:ea typeface="+mn-lt"/>
                <a:cs typeface="+mn-lt"/>
              </a:rPr>
              <a:t>Sécuriser :</a:t>
            </a:r>
            <a:endParaRPr lang="fr-FR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2000" dirty="0">
                <a:ea typeface="+mn-lt"/>
                <a:cs typeface="+mn-lt"/>
              </a:rPr>
              <a:t>Scanner les serveurs touchés pour détecter d’éventuels logiciels malveillants.</a:t>
            </a:r>
          </a:p>
          <a:p>
            <a:pPr marL="285750" indent="-285750">
              <a:buFont typeface="Arial"/>
              <a:buChar char="•"/>
            </a:pPr>
            <a:r>
              <a:rPr lang="fr-FR" sz="2000" dirty="0">
                <a:ea typeface="+mn-lt"/>
                <a:cs typeface="+mn-lt"/>
              </a:rPr>
              <a:t>Auditer les machines utilisateur (</a:t>
            </a:r>
            <a:r>
              <a:rPr lang="fr-FR" sz="2000" err="1">
                <a:ea typeface="+mn-lt"/>
                <a:cs typeface="+mn-lt"/>
              </a:rPr>
              <a:t>IPs</a:t>
            </a:r>
            <a:r>
              <a:rPr lang="fr-FR" sz="2000" dirty="0">
                <a:ea typeface="+mn-lt"/>
                <a:cs typeface="+mn-lt"/>
              </a:rPr>
              <a:t> impliquées) pour vérifier une éventuelle compromission.</a:t>
            </a:r>
          </a:p>
          <a:p>
            <a:r>
              <a:rPr lang="fr-FR" b="1" dirty="0">
                <a:ea typeface="+mn-lt"/>
                <a:cs typeface="+mn-lt"/>
              </a:rPr>
              <a:t>Prévenir :</a:t>
            </a:r>
            <a:endParaRPr lang="fr-FR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2000" dirty="0">
                <a:ea typeface="+mn-lt"/>
                <a:cs typeface="+mn-lt"/>
              </a:rPr>
              <a:t>Configurer des alertes SIEM pour surveiller les activités anormales sur le port SMB.</a:t>
            </a:r>
          </a:p>
          <a:p>
            <a:pPr marL="285750" indent="-285750">
              <a:buFont typeface="Arial"/>
              <a:buChar char="•"/>
            </a:pPr>
            <a:r>
              <a:rPr lang="fr-FR" sz="2000" dirty="0">
                <a:ea typeface="+mn-lt"/>
                <a:cs typeface="+mn-lt"/>
              </a:rPr>
              <a:t>Segmenter le réseau pour isoler les ressources sensibles des machines non autorisées.</a:t>
            </a:r>
          </a:p>
          <a:p>
            <a:endParaRPr lang="fr-FR" sz="2000" b="1" dirty="0">
              <a:solidFill>
                <a:srgbClr val="FF0000"/>
              </a:solidFill>
              <a:ea typeface="+mn-lt"/>
              <a:cs typeface="+mn-lt"/>
            </a:endParaRPr>
          </a:p>
          <a:p>
            <a:endParaRPr lang="fr-FR" sz="2000" b="1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ea typeface="+mn-lt"/>
              <a:cs typeface="+mn-lt"/>
            </a:endParaRPr>
          </a:p>
          <a:p>
            <a:endParaRPr lang="fr-FR" sz="2000" b="1" dirty="0"/>
          </a:p>
          <a:p>
            <a:pPr marL="285750" indent="-285750">
              <a:buFont typeface="Arial"/>
              <a:buChar char="•"/>
            </a:pPr>
            <a:endParaRPr lang="fr-FR" b="1" dirty="0">
              <a:ea typeface="+mn-lt"/>
              <a:cs typeface="+mn-lt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244D815C-8BF3-4ECF-A945-A2A7C2983AF9}" type="slidenum">
              <a:rPr lang="fr-FR" smtClean="0"/>
              <a:pPr lvl="0" rtl="0"/>
              <a:t>5</a:t>
            </a:fld>
            <a:endParaRPr lang="fr-FR"/>
          </a:p>
        </p:txBody>
      </p:sp>
      <p:pic>
        <p:nvPicPr>
          <p:cNvPr id="2" name="Image 1" descr="Une image contenant texte, personne, habits, capture d’écran&#10;&#10;Description générée automatiquement">
            <a:extLst>
              <a:ext uri="{FF2B5EF4-FFF2-40B4-BE49-F238E27FC236}">
                <a16:creationId xmlns:a16="http://schemas.microsoft.com/office/drawing/2014/main" id="{E325F303-0208-82FB-52D7-589F0801C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265091" y="2494746"/>
            <a:ext cx="17172" cy="11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91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89" y="848081"/>
            <a:ext cx="5831711" cy="685666"/>
          </a:xfrm>
        </p:spPr>
        <p:txBody>
          <a:bodyPr rtlCol="0">
            <a:normAutofit/>
          </a:bodyPr>
          <a:lstStyle/>
          <a:p>
            <a:r>
              <a:rPr lang="fr-FR" sz="2800" dirty="0"/>
              <a:t>Conclusion</a:t>
            </a:r>
          </a:p>
        </p:txBody>
      </p:sp>
      <p:pic>
        <p:nvPicPr>
          <p:cNvPr id="8" name="Espace réservé d’image 7" descr="Arrière-plan abstrait d’un nœud et d’un maillage">
            <a:extLst>
              <a:ext uri="{FF2B5EF4-FFF2-40B4-BE49-F238E27FC236}">
                <a16:creationId xmlns:a16="http://schemas.microsoft.com/office/drawing/2014/main" id="{7B7F6341-D9BE-4D3C-92A1-37FAA11DE6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0" y="2282296"/>
            <a:ext cx="5045835" cy="4579407"/>
          </a:xfr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r>
              <a:rPr lang="fr-FR" dirty="0"/>
              <a:t>Conclusion</a:t>
            </a: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409" y="2512821"/>
            <a:ext cx="6801408" cy="42073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1800" i="1" dirty="0">
                <a:ea typeface="+mn-lt"/>
                <a:cs typeface="+mn-lt"/>
              </a:rPr>
              <a:t>Cette alerte met en évidence une tentative de balayage réseau ciblant le port </a:t>
            </a:r>
            <a:r>
              <a:rPr lang="fr-FR" sz="1800" b="1" i="1" dirty="0">
                <a:ea typeface="+mn-lt"/>
                <a:cs typeface="+mn-lt"/>
              </a:rPr>
              <a:t>445 (SMB)</a:t>
            </a:r>
            <a:r>
              <a:rPr lang="fr-FR" sz="1800" i="1" dirty="0">
                <a:ea typeface="+mn-lt"/>
                <a:cs typeface="+mn-lt"/>
              </a:rPr>
              <a:t>, visant à identifier des services vulnérables. Si non contrôlée, une telle activité peut permettre à un attaquant de compromettre des serveurs critiques ou de se propager dans le réseau.</a:t>
            </a:r>
            <a:endParaRPr lang="fr-FR" i="1">
              <a:ea typeface="+mn-lt"/>
              <a:cs typeface="+mn-lt"/>
            </a:endParaRPr>
          </a:p>
          <a:p>
            <a:r>
              <a:rPr lang="fr-FR" sz="1800" i="1" dirty="0">
                <a:ea typeface="+mn-lt"/>
                <a:cs typeface="+mn-lt"/>
              </a:rPr>
              <a:t>Grâce à une investigation ciblée et un plan d’action structuré, je propose des mesures pour </a:t>
            </a:r>
            <a:r>
              <a:rPr lang="fr-FR" sz="1800" b="1" i="1" dirty="0">
                <a:ea typeface="+mn-lt"/>
                <a:cs typeface="+mn-lt"/>
              </a:rPr>
              <a:t>contenir la menace</a:t>
            </a:r>
            <a:r>
              <a:rPr lang="fr-FR" sz="1800" i="1" dirty="0">
                <a:ea typeface="+mn-lt"/>
                <a:cs typeface="+mn-lt"/>
              </a:rPr>
              <a:t> (blocage des </a:t>
            </a:r>
            <a:r>
              <a:rPr lang="fr-FR" sz="1800" i="1" dirty="0" err="1">
                <a:ea typeface="+mn-lt"/>
                <a:cs typeface="+mn-lt"/>
              </a:rPr>
              <a:t>IPs</a:t>
            </a:r>
            <a:r>
              <a:rPr lang="fr-FR" sz="1800" i="1" dirty="0">
                <a:ea typeface="+mn-lt"/>
                <a:cs typeface="+mn-lt"/>
              </a:rPr>
              <a:t> suspectes et restriction des connexions SMB), </a:t>
            </a:r>
            <a:r>
              <a:rPr lang="fr-FR" sz="1800" b="1" i="1" dirty="0">
                <a:ea typeface="+mn-lt"/>
                <a:cs typeface="+mn-lt"/>
              </a:rPr>
              <a:t>sécuriser les systèmes</a:t>
            </a:r>
            <a:r>
              <a:rPr lang="fr-FR" sz="1800" i="1" dirty="0">
                <a:ea typeface="+mn-lt"/>
                <a:cs typeface="+mn-lt"/>
              </a:rPr>
              <a:t> (audits et analyses des machines touchées), et </a:t>
            </a:r>
            <a:r>
              <a:rPr lang="fr-FR" sz="1800" b="1" i="1" dirty="0">
                <a:ea typeface="+mn-lt"/>
                <a:cs typeface="+mn-lt"/>
              </a:rPr>
              <a:t>prévenir de futures attaques</a:t>
            </a:r>
            <a:r>
              <a:rPr lang="fr-FR" sz="1800" i="1" dirty="0">
                <a:ea typeface="+mn-lt"/>
                <a:cs typeface="+mn-lt"/>
              </a:rPr>
              <a:t> (alertes SIEM et segmentation réseau). Ces actions assurent une protection proactive des ressources critiques et renforcent la posture de sécurité globale.</a:t>
            </a:r>
            <a:endParaRPr lang="fr-FR" i="1" dirty="0">
              <a:ea typeface="+mn-lt"/>
              <a:cs typeface="+mn-lt"/>
            </a:endParaRPr>
          </a:p>
          <a:p>
            <a:endParaRPr lang="fr-FR" sz="1800" i="1" dirty="0"/>
          </a:p>
          <a:p>
            <a:endParaRPr lang="fr-FR" sz="2000" b="1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ea typeface="+mn-lt"/>
              <a:cs typeface="+mn-lt"/>
            </a:endParaRPr>
          </a:p>
          <a:p>
            <a:endParaRPr lang="fr-FR" sz="2000" b="1" dirty="0"/>
          </a:p>
          <a:p>
            <a:pPr marL="285750" indent="-285750">
              <a:buFont typeface="Arial"/>
              <a:buChar char="•"/>
            </a:pPr>
            <a:endParaRPr lang="fr-FR" b="1" dirty="0">
              <a:ea typeface="+mn-lt"/>
              <a:cs typeface="+mn-lt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244D815C-8BF3-4ECF-A945-A2A7C2983AF9}" type="slidenum">
              <a:rPr lang="fr-FR" smtClean="0"/>
              <a:pPr lvl="0" rtl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790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re 31">
            <a:extLst>
              <a:ext uri="{FF2B5EF4-FFF2-40B4-BE49-F238E27FC236}">
                <a16:creationId xmlns:a16="http://schemas.microsoft.com/office/drawing/2014/main" id="{30761B21-88ED-449E-B2B9-3FC40844C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rtlCol="0"/>
          <a:lstStyle/>
          <a:p>
            <a:pPr rtl="0"/>
            <a:r>
              <a:rPr lang="fr-FR"/>
              <a:t>Merci</a:t>
            </a:r>
          </a:p>
        </p:txBody>
      </p:sp>
      <p:sp>
        <p:nvSpPr>
          <p:cNvPr id="33" name="Sous-titre 32">
            <a:extLst>
              <a:ext uri="{FF2B5EF4-FFF2-40B4-BE49-F238E27FC236}">
                <a16:creationId xmlns:a16="http://schemas.microsoft.com/office/drawing/2014/main" id="{0EEAA874-288B-4330-9FA4-F1144ACD4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2573595"/>
            <a:ext cx="2443495" cy="2819641"/>
          </a:xfrm>
        </p:spPr>
        <p:txBody>
          <a:bodyPr rtlCol="0">
            <a:normAutofit/>
          </a:bodyPr>
          <a:lstStyle/>
          <a:p>
            <a:r>
              <a:rPr lang="fr-FR" i="1" dirty="0"/>
              <a:t>Si vous avez des questions n'hésitez pas à les poser.</a:t>
            </a:r>
          </a:p>
          <a:p>
            <a:pPr rtl="0"/>
            <a:endParaRPr lang="fr-FR"/>
          </a:p>
          <a:p>
            <a:pPr rtl="0"/>
            <a:endParaRPr lang="fr-FR"/>
          </a:p>
          <a:p>
            <a:pPr rtl="0"/>
            <a:endParaRPr lang="fr-FR" dirty="0"/>
          </a:p>
        </p:txBody>
      </p:sp>
      <p:pic>
        <p:nvPicPr>
          <p:cNvPr id="52" name="Espace réservé d’image 51" descr="Image contenant le ciel, l’extérieur, la montagne, la nature, les étoiles">
            <a:extLst>
              <a:ext uri="{FF2B5EF4-FFF2-40B4-BE49-F238E27FC236}">
                <a16:creationId xmlns:a16="http://schemas.microsoft.com/office/drawing/2014/main" id="{45DFCBF0-F91E-40C0-A4E6-24E8250C3B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55043" cy="4532312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A09E0B-CEBC-425D-8A86-1F858D8DE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r>
              <a:rPr lang="fr-FR" dirty="0"/>
              <a:t>Fin de la présentation</a:t>
            </a:r>
          </a:p>
        </p:txBody>
      </p:sp>
      <p:pic>
        <p:nvPicPr>
          <p:cNvPr id="58" name="Espace réservé d’image 57" descr="Image contenant la montagne, le ciel, l’extérieur, la nature">
            <a:extLst>
              <a:ext uri="{FF2B5EF4-FFF2-40B4-BE49-F238E27FC236}">
                <a16:creationId xmlns:a16="http://schemas.microsoft.com/office/drawing/2014/main" id="{A51C462C-6D3B-4554-9CDC-86D00D0EA07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138401" y="4532313"/>
            <a:ext cx="16642" cy="2325687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887279-B48F-43C3-91FA-09BD7EA3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D39F39FF-F5CB-4ACA-9B46-4CCF89ECA75F}" type="slidenum">
              <a:rPr lang="fr-FR" smtClean="0"/>
              <a:pPr lvl="0" rtl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611276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1F2201-AEB8-4954-A8CB-3AC4242CC7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A742F3-D2BE-4CC5-9066-2DB838FE2FF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59152A6-D9F2-46C7-B217-D613495E7AF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594</Words>
  <Application>Microsoft Office PowerPoint</Application>
  <PresentationFormat>Grand écran</PresentationFormat>
  <Paragraphs>119</Paragraphs>
  <Slides>7</Slides>
  <Notes>7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8" baseType="lpstr">
      <vt:lpstr>ColorBlockVTI</vt:lpstr>
      <vt:lpstr>Gestion de l'alerte SMB scan detected  :   - Investigation - Analyse  - plan d'action </vt:lpstr>
      <vt:lpstr>Introduction</vt:lpstr>
      <vt:lpstr>Investigation</vt:lpstr>
      <vt:lpstr>Analyse</vt:lpstr>
      <vt:lpstr>Plan d'action</vt:lpstr>
      <vt:lpstr>Conclusion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332</cp:revision>
  <dcterms:created xsi:type="dcterms:W3CDTF">2024-12-06T16:16:11Z</dcterms:created>
  <dcterms:modified xsi:type="dcterms:W3CDTF">2024-12-06T18:11:03Z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